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raphics.stanford.edu/papers/bssrdf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graphics.pixar.com/library/ApproxBSSRDF/index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hyperlink" Target="http://library.imageworks.com/pdfs/imageworks-library-BSSRDF-sampling.pdf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8.emf"/><Relationship Id="rId5" Type="http://schemas.openxmlformats.org/officeDocument/2006/relationships/hyperlink" Target="http://graphics.pixar.com/library/ApproxBSSRDF/index.html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71E97-4369-4240-919B-D6E48EF16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37025"/>
          </a:xfrm>
        </p:spPr>
        <p:txBody>
          <a:bodyPr>
            <a:normAutofit/>
          </a:bodyPr>
          <a:lstStyle/>
          <a:p>
            <a:r>
              <a:rPr lang="en-US" altLang="zh-CN" dirty="0"/>
              <a:t>Games 101 </a:t>
            </a:r>
            <a:r>
              <a:rPr lang="zh-CN" altLang="en-US" dirty="0"/>
              <a:t>大作业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3600" dirty="0"/>
              <a:t>次表面散射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01C967-2859-4615-82CE-04E731D5B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126481"/>
            <a:ext cx="8689976" cy="1371599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陈涛</a:t>
            </a:r>
            <a:endParaRPr lang="en-US" altLang="zh-CN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199B58A-8AD2-4F10-AA34-EF7A036DF0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5"/>
    </mc:Choice>
    <mc:Fallback xmlns="">
      <p:transition spd="slow" advTm="8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A5C02-5D55-4EE3-BC4E-FD73B939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63" y="2347200"/>
            <a:ext cx="10364451" cy="1596177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63F4235-1752-4AD0-9AB2-8C84E63EB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1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5"/>
    </mc:Choice>
    <mc:Fallback xmlns="">
      <p:transition spd="slow" advTm="7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304BA-C8B1-4B75-B231-8B57CE6D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19338"/>
          </a:xfrm>
        </p:spPr>
        <p:txBody>
          <a:bodyPr/>
          <a:lstStyle/>
          <a:p>
            <a:r>
              <a:rPr lang="zh-CN" altLang="en-US" dirty="0"/>
              <a:t>求表面所有点对出射点的贡献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E30E7-1C0B-4F16-B370-54450F8BE7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6896" y="5997039"/>
            <a:ext cx="10363826" cy="67689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cap="none" dirty="0"/>
              <a:t>来自：</a:t>
            </a:r>
            <a:r>
              <a:rPr lang="en-US" altLang="zh-CN" sz="1600" b="0" i="0" cap="none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Jensen, Henrik </a:t>
            </a:r>
            <a:r>
              <a:rPr lang="en-US" altLang="zh-CN" sz="1600" b="0" i="0" cap="none" dirty="0" err="1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Wann</a:t>
            </a:r>
            <a:r>
              <a:rPr lang="en-US" altLang="zh-CN" sz="1600" b="0" i="0" cap="none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et al. </a:t>
            </a:r>
            <a:r>
              <a:rPr lang="en-US" altLang="zh-CN" sz="1600" b="0" i="1" u="sng" cap="none" dirty="0">
                <a:solidFill>
                  <a:srgbClr val="404040"/>
                </a:solidFill>
                <a:effectLst/>
                <a:latin typeface="Lato" panose="020B0604020202020204" pitchFamily="34" charset="0"/>
                <a:hlinkClick r:id="rId4"/>
              </a:rPr>
              <a:t>“A practical model for subsurface light transport.”</a:t>
            </a:r>
            <a:r>
              <a:rPr lang="en-US" altLang="zh-CN" sz="1600" b="0" i="0" cap="none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SIGGRAPH 2001.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10F035-3A0B-44D0-AEC1-27A610471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18" y="1814594"/>
            <a:ext cx="5719639" cy="26388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CD0089-1C20-4EFE-A982-3697526C2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75" y="4597821"/>
            <a:ext cx="8888065" cy="11717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461532-ADF0-42AC-80C1-DBDC40A7B6BA}"/>
              </a:ext>
            </a:extLst>
          </p:cNvPr>
          <p:cNvSpPr txBox="1"/>
          <p:nvPr/>
        </p:nvSpPr>
        <p:spPr>
          <a:xfrm>
            <a:off x="7600208" y="2291938"/>
            <a:ext cx="2398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蒙特卡洛方法求积分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采样？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DC07047-F9C6-4B95-869D-7C5E3F14E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9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8"/>
    </mc:Choice>
    <mc:Fallback xmlns="">
      <p:transition spd="slow" advTm="9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DCDD2-4B03-4512-88B1-3CA2431C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08402"/>
          </a:xfrm>
        </p:spPr>
        <p:txBody>
          <a:bodyPr>
            <a:normAutofit/>
          </a:bodyPr>
          <a:lstStyle/>
          <a:p>
            <a:r>
              <a:rPr lang="en-US" altLang="zh-CN" sz="2000" b="1" i="0" cap="none" dirty="0">
                <a:solidFill>
                  <a:srgbClr val="404040"/>
                </a:solidFill>
                <a:effectLst/>
                <a:latin typeface="Open Sans" panose="020B0604020202020204" pitchFamily="34" charset="0"/>
              </a:rPr>
              <a:t>Normalized Diffusion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81582-84D9-4315-90AA-FDDA8AE3B9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7208" y="5651117"/>
            <a:ext cx="10363826" cy="5660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dirty="0"/>
              <a:t>来自：</a:t>
            </a:r>
            <a:r>
              <a:rPr lang="en-US" altLang="zh-CN" b="0" i="0" cap="non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Christensen, Per H., and Brent Burley. </a:t>
            </a:r>
            <a:r>
              <a:rPr lang="en-US" altLang="zh-CN" b="0" i="1" u="sng" cap="none" dirty="0">
                <a:solidFill>
                  <a:srgbClr val="404040"/>
                </a:solidFill>
                <a:effectLst/>
                <a:latin typeface="Lato" panose="020F0502020204030203" pitchFamily="34" charset="0"/>
                <a:hlinkClick r:id="rId4"/>
              </a:rPr>
              <a:t>“Approximate reﬂectance profiles for efficient subsurface scattering.”</a:t>
            </a:r>
            <a:r>
              <a:rPr lang="en-US" altLang="zh-CN" b="0" i="0" cap="non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Technical Report 15-04, Pixar, 2015.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F0EEDA-F768-4287-A8ED-FAB4F02DB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74" y="2138810"/>
            <a:ext cx="8907118" cy="8478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EF3D50-AA50-47CB-A731-C312AAD5F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74" y="3544783"/>
            <a:ext cx="4763165" cy="1316035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FBF64364-5329-4FC5-9CB3-116649EF3775}"/>
              </a:ext>
            </a:extLst>
          </p:cNvPr>
          <p:cNvSpPr/>
          <p:nvPr/>
        </p:nvSpPr>
        <p:spPr>
          <a:xfrm rot="7992608">
            <a:off x="5183477" y="3021764"/>
            <a:ext cx="873626" cy="353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791E75D-510D-484B-99E1-339588264444}"/>
              </a:ext>
            </a:extLst>
          </p:cNvPr>
          <p:cNvSpPr/>
          <p:nvPr/>
        </p:nvSpPr>
        <p:spPr>
          <a:xfrm rot="5400000">
            <a:off x="7386841" y="3163196"/>
            <a:ext cx="706571" cy="353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41C59A-DEF8-47FA-9680-20A10EE237F7}"/>
              </a:ext>
            </a:extLst>
          </p:cNvPr>
          <p:cNvSpPr txBox="1"/>
          <p:nvPr/>
        </p:nvSpPr>
        <p:spPr>
          <a:xfrm>
            <a:off x="6810499" y="3776952"/>
            <a:ext cx="19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Fresnel transmit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6EADEC-6FC3-497A-9F1E-CBBFE3658E3B}"/>
              </a:ext>
            </a:extLst>
          </p:cNvPr>
          <p:cNvSpPr txBox="1"/>
          <p:nvPr/>
        </p:nvSpPr>
        <p:spPr>
          <a:xfrm>
            <a:off x="6394863" y="4673649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如何求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68CA5FA6-2352-45FA-AFE8-C5E3EA19C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3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2"/>
    </mc:Choice>
    <mc:Fallback xmlns="">
      <p:transition spd="slow" advTm="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>
            <a:extLst>
              <a:ext uri="{FF2B5EF4-FFF2-40B4-BE49-F238E27FC236}">
                <a16:creationId xmlns:a16="http://schemas.microsoft.com/office/drawing/2014/main" id="{06112BAC-010F-4CD9-9752-15EA84574CD8}"/>
              </a:ext>
            </a:extLst>
          </p:cNvPr>
          <p:cNvSpPr/>
          <p:nvPr/>
        </p:nvSpPr>
        <p:spPr>
          <a:xfrm>
            <a:off x="7873341" y="1864426"/>
            <a:ext cx="3178628" cy="139177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C364B6-05EF-4EC5-96CA-3ACE1724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i="0" u="none" strike="noStrike" cap="none" dirty="0" err="1">
                <a:latin typeface="Arial" panose="020B0604020202020204" pitchFamily="34" charset="0"/>
              </a:rPr>
              <a:t>dmfp</a:t>
            </a:r>
            <a:r>
              <a:rPr lang="en-US" altLang="zh-CN" sz="3600" b="1" i="0" u="none" strike="noStrike" cap="none" dirty="0">
                <a:latin typeface="Arial" panose="020B0604020202020204" pitchFamily="34" charset="0"/>
              </a:rPr>
              <a:t> as parameter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C0667-DB72-43D8-90D0-D1F1B60FE5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8143" y="5857613"/>
            <a:ext cx="10363826" cy="5363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cap="none" dirty="0"/>
              <a:t>来自：</a:t>
            </a:r>
            <a:r>
              <a:rPr lang="en-US" altLang="zh-CN" cap="none" dirty="0"/>
              <a:t>https://zhuanlan.zhihu.com/p/21247702</a:t>
            </a:r>
            <a:endParaRPr lang="zh-CN" altLang="en-US" cap="none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474EF6-AFF4-42F4-878C-C8BD0142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95" y="2060315"/>
            <a:ext cx="1431060" cy="4312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2F55220-254F-4E6F-8711-F4BC842AC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835" y="2068705"/>
            <a:ext cx="2564572" cy="43127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6F173CD-FF60-4DC0-9AB5-C842B6583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263" y="2033751"/>
            <a:ext cx="1948178" cy="53715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D06788B-4B64-4769-9196-449BF18EE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41" y="2727509"/>
            <a:ext cx="3948630" cy="75303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E949413-8C28-4F3D-9A20-3B6DB49FC451}"/>
              </a:ext>
            </a:extLst>
          </p:cNvPr>
          <p:cNvSpPr txBox="1"/>
          <p:nvPr/>
        </p:nvSpPr>
        <p:spPr>
          <a:xfrm>
            <a:off x="4909407" y="2882136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取</a:t>
            </a:r>
            <a:r>
              <a:rPr lang="en-US" altLang="zh-CN" dirty="0"/>
              <a:t>diffuse color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0FBF2CF-7456-4149-A0D0-2D498F76C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913" y="2284344"/>
            <a:ext cx="2215819" cy="53636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4B1FE9F-2D1F-4533-B60E-E36059838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011" y="3601795"/>
            <a:ext cx="8584302" cy="2088867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5DB63199-D953-4150-962C-82CD19EEF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0"/>
    </mc:Choice>
    <mc:Fallback xmlns="">
      <p:transition spd="slow" advTm="6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E9AC7-B554-4510-A55E-7C62CDF2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投射采样法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D2FF2-656B-4B28-B0DC-FFFAB9D0F8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2987" y="2411067"/>
            <a:ext cx="4271471" cy="236281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cap="none" dirty="0"/>
              <a:t>确定球面半径</a:t>
            </a:r>
            <a:r>
              <a:rPr lang="en-US" altLang="zh-CN" cap="none" dirty="0"/>
              <a:t>Rm</a:t>
            </a:r>
            <a:r>
              <a:rPr lang="zh-CN" altLang="en-US" cap="none" dirty="0"/>
              <a:t>，入射点必须在球体内。</a:t>
            </a:r>
            <a:endParaRPr lang="en-US" altLang="zh-CN" cap="none" dirty="0">
              <a:latin typeface="Lucida Fax" panose="02060602050505020204" pitchFamily="18" charset="0"/>
            </a:endParaRPr>
          </a:p>
          <a:p>
            <a:r>
              <a:rPr lang="zh-CN" altLang="en-US" cap="none" dirty="0"/>
              <a:t>在</a:t>
            </a:r>
            <a:r>
              <a:rPr lang="en-US" altLang="zh-CN" cap="none" dirty="0"/>
              <a:t>[0,Rm]</a:t>
            </a:r>
            <a:r>
              <a:rPr lang="zh-CN" altLang="en-US" cap="none" dirty="0"/>
              <a:t>中，以某种分布方式采样</a:t>
            </a:r>
            <a:r>
              <a:rPr lang="en-US" altLang="zh-CN" cap="none" dirty="0"/>
              <a:t>r</a:t>
            </a:r>
            <a:r>
              <a:rPr lang="zh-CN" altLang="en-US" cap="none" dirty="0"/>
              <a:t>。</a:t>
            </a:r>
            <a:endParaRPr lang="en-US" altLang="zh-CN" cap="none" dirty="0"/>
          </a:p>
          <a:p>
            <a:r>
              <a:rPr lang="zh-CN" altLang="en-US" cap="none" dirty="0"/>
              <a:t>以</a:t>
            </a:r>
            <a:r>
              <a:rPr lang="en-US" altLang="zh-CN" cap="none" dirty="0"/>
              <a:t>P</a:t>
            </a:r>
            <a:r>
              <a:rPr lang="zh-CN" altLang="en-US" cap="none" dirty="0"/>
              <a:t>圆心，</a:t>
            </a:r>
            <a:r>
              <a:rPr lang="en-US" altLang="zh-CN" cap="none" dirty="0"/>
              <a:t>r</a:t>
            </a:r>
            <a:r>
              <a:rPr lang="zh-CN" altLang="en-US" cap="none" dirty="0"/>
              <a:t>为半径，法线</a:t>
            </a:r>
            <a:r>
              <a:rPr lang="en-US" altLang="zh-CN" cap="none" dirty="0"/>
              <a:t>N</a:t>
            </a:r>
            <a:r>
              <a:rPr lang="zh-CN" altLang="en-US" cap="none" dirty="0"/>
              <a:t>为对称轴，作一个圆柱面，与物体表面相交。入射点就在这条交线上。</a:t>
            </a:r>
            <a:endParaRPr lang="en-US" altLang="zh-CN" cap="none" dirty="0"/>
          </a:p>
          <a:p>
            <a:r>
              <a:rPr lang="zh-CN" altLang="en-US" cap="none" dirty="0"/>
              <a:t>随机一个角度，确定入射点。</a:t>
            </a:r>
            <a:endParaRPr lang="en-US" altLang="zh-CN" cap="non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4071DC-7202-4FF4-A0D6-719C65CAF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17" y="2295756"/>
            <a:ext cx="4724561" cy="3264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4EBC96-3C95-4D56-9AC0-CC47DA8AF9EF}"/>
              </a:ext>
            </a:extLst>
          </p:cNvPr>
          <p:cNvSpPr txBox="1"/>
          <p:nvPr/>
        </p:nvSpPr>
        <p:spPr>
          <a:xfrm>
            <a:off x="1098468" y="5907974"/>
            <a:ext cx="8108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来自：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King, Alan, et al. </a:t>
            </a:r>
            <a:r>
              <a:rPr lang="en-US" altLang="zh-CN" b="0" i="1" u="sng" dirty="0">
                <a:solidFill>
                  <a:srgbClr val="404040"/>
                </a:solidFill>
                <a:effectLst/>
                <a:latin typeface="Lato" panose="020F0502020204030203" pitchFamily="34" charset="0"/>
                <a:hlinkClick r:id="rId5"/>
              </a:rPr>
              <a:t>“BSSRDF importance sampling.”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SIGGRAPH Talks, 2013.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8D21EB-D499-4672-AFCD-CA385FFE0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724" y="4901085"/>
            <a:ext cx="3794143" cy="7040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BC3255-FFCA-410F-9B1B-0C5132DD4C4E}"/>
              </a:ext>
            </a:extLst>
          </p:cNvPr>
          <p:cNvSpPr txBox="1"/>
          <p:nvPr/>
        </p:nvSpPr>
        <p:spPr>
          <a:xfrm>
            <a:off x="10050315" y="3914153"/>
            <a:ext cx="192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Pdf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项目最难处</a:t>
            </a:r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80C1FD55-9305-4E4F-BCE7-345D8CDC5C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2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8"/>
    </mc:Choice>
    <mc:Fallback xmlns="">
      <p:transition spd="slow" advTm="11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D2515-CE44-4867-985F-E095D603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62861"/>
          </a:xfrm>
        </p:spPr>
        <p:txBody>
          <a:bodyPr>
            <a:normAutofit/>
          </a:bodyPr>
          <a:lstStyle/>
          <a:p>
            <a:r>
              <a:rPr lang="en-US" altLang="zh-CN" cap="none" dirty="0"/>
              <a:t>Inverse Sampling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38AC79-8061-442C-8927-5B2F7E0B47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9437" y="6239483"/>
            <a:ext cx="10363826" cy="4116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cap="none" dirty="0"/>
              <a:t>来自：</a:t>
            </a:r>
            <a:r>
              <a:rPr lang="en-US" altLang="zh-CN" cap="none" dirty="0"/>
              <a:t>https://gao-duan.github.io/blogs/bssrdf/index.html</a:t>
            </a:r>
            <a:endParaRPr lang="zh-CN" altLang="en-US" cap="none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F34704-4060-4F50-8E5C-9058F62F6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7" y="1651685"/>
            <a:ext cx="4141634" cy="34681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C6FA9E-61EB-462C-B3A4-9ACDED60B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86" y="5158525"/>
            <a:ext cx="3445679" cy="9106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482A659-4ECB-4E69-A4BA-167D5B27DADC}"/>
              </a:ext>
            </a:extLst>
          </p:cNvPr>
          <p:cNvSpPr txBox="1"/>
          <p:nvPr/>
        </p:nvSpPr>
        <p:spPr>
          <a:xfrm>
            <a:off x="6151418" y="2131621"/>
            <a:ext cx="41919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[0,1]</a:t>
            </a:r>
            <a:r>
              <a:rPr lang="zh-CN" altLang="en-US" dirty="0"/>
              <a:t>中随机一个数</a:t>
            </a:r>
            <a:r>
              <a:rPr lang="en-US" altLang="zh-CN" dirty="0"/>
              <a:t>u, r = cdf</a:t>
            </a:r>
            <a:r>
              <a:rPr lang="en-US" altLang="zh-CN" baseline="30000" dirty="0"/>
              <a:t>-1</a:t>
            </a:r>
            <a:r>
              <a:rPr lang="en-US" altLang="zh-CN" dirty="0"/>
              <a:t>(u) * d</a:t>
            </a:r>
          </a:p>
          <a:p>
            <a:r>
              <a:rPr lang="zh-CN" altLang="en-US" dirty="0"/>
              <a:t>计算</a:t>
            </a:r>
            <a:r>
              <a:rPr lang="en-US" altLang="zh-CN" dirty="0" err="1"/>
              <a:t>pdf</a:t>
            </a:r>
            <a:r>
              <a:rPr lang="en-US" altLang="zh-CN" baseline="-25000" dirty="0" err="1"/>
              <a:t>disk</a:t>
            </a:r>
            <a:r>
              <a:rPr lang="en-US" altLang="zh-CN" dirty="0"/>
              <a:t> = Sr’(r)</a:t>
            </a:r>
          </a:p>
          <a:p>
            <a:endParaRPr lang="en-US" altLang="zh-CN" dirty="0"/>
          </a:p>
          <a:p>
            <a:r>
              <a:rPr lang="zh-CN" altLang="en-US" dirty="0"/>
              <a:t>随机一个</a:t>
            </a:r>
            <a:r>
              <a:rPr lang="en-US" altLang="zh-CN" dirty="0"/>
              <a:t>channel</a:t>
            </a:r>
          </a:p>
          <a:p>
            <a:r>
              <a:rPr lang="zh-CN" altLang="en-US" dirty="0"/>
              <a:t>计算</a:t>
            </a:r>
            <a:r>
              <a:rPr lang="en-US" altLang="zh-CN" dirty="0" err="1"/>
              <a:t>pdf</a:t>
            </a:r>
            <a:r>
              <a:rPr lang="en-US" altLang="zh-CN" baseline="-25000" dirty="0" err="1"/>
              <a:t>channel</a:t>
            </a:r>
            <a:r>
              <a:rPr lang="en-US" altLang="zh-CN" baseline="-25000" dirty="0"/>
              <a:t> </a:t>
            </a:r>
            <a:r>
              <a:rPr lang="en-US" altLang="zh-CN" dirty="0"/>
              <a:t>= 1/3</a:t>
            </a:r>
          </a:p>
          <a:p>
            <a:endParaRPr lang="en-US" altLang="zh-CN" dirty="0"/>
          </a:p>
          <a:p>
            <a:r>
              <a:rPr lang="zh-CN" altLang="en-US" dirty="0"/>
              <a:t>最终</a:t>
            </a:r>
            <a:r>
              <a:rPr lang="en-US" altLang="zh-CN" dirty="0"/>
              <a:t>Pdf = </a:t>
            </a:r>
            <a:r>
              <a:rPr lang="en-US" altLang="zh-CN" dirty="0" err="1"/>
              <a:t>pdf</a:t>
            </a:r>
            <a:r>
              <a:rPr lang="en-US" altLang="zh-CN" baseline="-25000" dirty="0" err="1"/>
              <a:t>disk</a:t>
            </a:r>
            <a:r>
              <a:rPr lang="en-US" altLang="zh-CN" baseline="-25000" dirty="0"/>
              <a:t> </a:t>
            </a:r>
            <a:r>
              <a:rPr lang="en-US" altLang="zh-CN" dirty="0" err="1"/>
              <a:t>pdf</a:t>
            </a:r>
            <a:r>
              <a:rPr lang="en-US" altLang="zh-CN" baseline="-25000" dirty="0" err="1"/>
              <a:t>channel</a:t>
            </a:r>
            <a:r>
              <a:rPr lang="en-US" altLang="zh-CN" baseline="-25000" dirty="0"/>
              <a:t> </a:t>
            </a:r>
            <a:r>
              <a:rPr lang="en-US" altLang="zh-CN" dirty="0"/>
              <a:t>|</a:t>
            </a:r>
            <a:r>
              <a:rPr lang="en-US" altLang="zh-CN" dirty="0" err="1"/>
              <a:t>V•N</a:t>
            </a:r>
            <a:r>
              <a:rPr lang="en-US" altLang="zh-CN" baseline="-25000" dirty="0" err="1"/>
              <a:t>hit</a:t>
            </a:r>
            <a:r>
              <a:rPr lang="en-US" altLang="zh-CN" dirty="0"/>
              <a:t>|</a:t>
            </a:r>
            <a:endParaRPr lang="zh-CN" alt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31DBEB2-271A-4143-8D38-C5AD1E96B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6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70"/>
    </mc:Choice>
    <mc:Fallback xmlns="">
      <p:transition spd="slow" advTm="12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538E4-9091-42A6-A5F7-22C4C2F9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54023"/>
          </a:xfrm>
        </p:spPr>
        <p:txBody>
          <a:bodyPr/>
          <a:lstStyle/>
          <a:p>
            <a:r>
              <a:rPr lang="en-US" altLang="zh-CN" cap="none" dirty="0"/>
              <a:t>Multiple Importance Sampling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D2F1E-10E0-40EB-83AD-AF15DBC87F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6259077"/>
            <a:ext cx="10363826" cy="36933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cap="none" dirty="0"/>
              <a:t>来自：</a:t>
            </a:r>
            <a:r>
              <a:rPr lang="en-US" altLang="zh-CN" cap="none" dirty="0"/>
              <a:t> http://shihchinw.github.io/2015/10/bssrdf-importance-sampling-of-normalized-diffusion.html</a:t>
            </a:r>
            <a:endParaRPr lang="zh-CN" altLang="en-US" cap="non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962EA1-DCC6-4B2E-9063-7C5B92C77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58" y="1564987"/>
            <a:ext cx="3571935" cy="1152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BE6ED2-AEC0-4BDF-8A3B-C70EBE153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58" y="2840059"/>
            <a:ext cx="2853478" cy="13353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3B9327-3AEF-4AF0-9FB3-87144A05F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58" y="4280982"/>
            <a:ext cx="2538782" cy="5447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F37A80-0D08-41EC-AAAD-0C29CDD7B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558" y="4869108"/>
            <a:ext cx="2089094" cy="5831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5DC158-11FE-435F-89E3-5688F73023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58" y="5515826"/>
            <a:ext cx="2125817" cy="5244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4ACF6C-EA33-4539-A6A7-A11EFB5D3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6943" y="1748453"/>
            <a:ext cx="2224433" cy="8540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F9E2821-CF95-40F7-AC24-90DCFBC0EBA2}"/>
              </a:ext>
            </a:extLst>
          </p:cNvPr>
          <p:cNvSpPr txBox="1"/>
          <p:nvPr/>
        </p:nvSpPr>
        <p:spPr>
          <a:xfrm>
            <a:off x="4868884" y="1806133"/>
            <a:ext cx="44583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确定</a:t>
            </a:r>
            <a:r>
              <a:rPr lang="en-US" altLang="zh-CN" dirty="0"/>
              <a:t>Rm</a:t>
            </a:r>
          </a:p>
          <a:p>
            <a:r>
              <a:rPr lang="zh-CN" altLang="en-US" dirty="0"/>
              <a:t>以</a:t>
            </a:r>
            <a:r>
              <a:rPr lang="en-US" altLang="zh-CN" dirty="0"/>
              <a:t>w1</a:t>
            </a:r>
            <a:r>
              <a:rPr lang="zh-CN" altLang="en-US" dirty="0"/>
              <a:t>，</a:t>
            </a:r>
            <a:r>
              <a:rPr lang="en-US" altLang="zh-CN" dirty="0"/>
              <a:t>w2</a:t>
            </a:r>
            <a:r>
              <a:rPr lang="zh-CN" altLang="en-US" dirty="0"/>
              <a:t>为权值随机产生策略</a:t>
            </a:r>
            <a:endParaRPr lang="en-US" altLang="zh-CN" dirty="0"/>
          </a:p>
          <a:p>
            <a:r>
              <a:rPr lang="zh-CN" altLang="en-US" dirty="0"/>
              <a:t>根据策略采样出对应的</a:t>
            </a:r>
            <a:r>
              <a:rPr lang="en-US" altLang="zh-CN" dirty="0"/>
              <a:t>r</a:t>
            </a:r>
          </a:p>
          <a:p>
            <a:endParaRPr lang="en-US" altLang="zh-CN" dirty="0"/>
          </a:p>
          <a:p>
            <a:r>
              <a:rPr lang="en-US" altLang="zh-CN" dirty="0" err="1"/>
              <a:t>pdf</a:t>
            </a:r>
            <a:r>
              <a:rPr lang="en-US" altLang="zh-CN" baseline="-25000" dirty="0" err="1"/>
              <a:t>disk</a:t>
            </a:r>
            <a:r>
              <a:rPr lang="en-US" altLang="zh-CN" dirty="0"/>
              <a:t> = P</a:t>
            </a:r>
            <a:r>
              <a:rPr lang="en-US" altLang="zh-CN" baseline="-25000" dirty="0"/>
              <a:t>1</a:t>
            </a:r>
            <a:r>
              <a:rPr lang="en-US" altLang="zh-CN" dirty="0"/>
              <a:t>(r)  + P</a:t>
            </a:r>
            <a:r>
              <a:rPr lang="en-US" altLang="zh-CN" baseline="-25000" dirty="0"/>
              <a:t>2</a:t>
            </a:r>
            <a:r>
              <a:rPr lang="en-US" altLang="zh-CN" dirty="0"/>
              <a:t>(r)</a:t>
            </a:r>
          </a:p>
          <a:p>
            <a:r>
              <a:rPr lang="zh-CN" altLang="en-US" dirty="0"/>
              <a:t>策略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 err="1"/>
              <a:t>pdf</a:t>
            </a:r>
            <a:r>
              <a:rPr lang="en-US" altLang="zh-CN" baseline="-25000" dirty="0" err="1"/>
              <a:t>strategy</a:t>
            </a:r>
            <a:r>
              <a:rPr lang="en-US" altLang="zh-CN" dirty="0"/>
              <a:t> </a:t>
            </a:r>
            <a:r>
              <a:rPr lang="en-US" altLang="zh-CN"/>
              <a:t>= w1 </a:t>
            </a:r>
            <a:r>
              <a:rPr lang="en-US" altLang="zh-CN" dirty="0"/>
              <a:t>/ (w1 + w2)</a:t>
            </a:r>
          </a:p>
          <a:p>
            <a:r>
              <a:rPr lang="zh-CN" altLang="en-US" dirty="0"/>
              <a:t>策略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 err="1"/>
              <a:t>pdf</a:t>
            </a:r>
            <a:r>
              <a:rPr lang="en-US" altLang="zh-CN" baseline="-25000" dirty="0" err="1"/>
              <a:t>strategy</a:t>
            </a:r>
            <a:r>
              <a:rPr lang="en-US" altLang="zh-CN" dirty="0"/>
              <a:t> = w2 / (w1 + w2)</a:t>
            </a:r>
          </a:p>
          <a:p>
            <a:endParaRPr lang="en-US" altLang="zh-CN" dirty="0"/>
          </a:p>
          <a:p>
            <a:r>
              <a:rPr lang="zh-CN" altLang="en-US" dirty="0"/>
              <a:t>随机一个</a:t>
            </a:r>
            <a:r>
              <a:rPr lang="en-US" altLang="zh-CN" dirty="0"/>
              <a:t>channel</a:t>
            </a:r>
          </a:p>
          <a:p>
            <a:r>
              <a:rPr lang="zh-CN" altLang="en-US" dirty="0"/>
              <a:t>计算</a:t>
            </a:r>
            <a:r>
              <a:rPr lang="en-US" altLang="zh-CN" dirty="0" err="1"/>
              <a:t>pdf</a:t>
            </a:r>
            <a:r>
              <a:rPr lang="en-US" altLang="zh-CN" baseline="-25000" dirty="0" err="1"/>
              <a:t>channel</a:t>
            </a:r>
            <a:r>
              <a:rPr lang="en-US" altLang="zh-CN" baseline="-25000" dirty="0"/>
              <a:t> </a:t>
            </a:r>
            <a:r>
              <a:rPr lang="en-US" altLang="zh-CN" dirty="0"/>
              <a:t>= 1/3</a:t>
            </a:r>
          </a:p>
          <a:p>
            <a:endParaRPr lang="en-US" altLang="zh-CN" dirty="0"/>
          </a:p>
          <a:p>
            <a:r>
              <a:rPr lang="zh-CN" altLang="en-US" dirty="0"/>
              <a:t>最终</a:t>
            </a:r>
            <a:r>
              <a:rPr lang="en-US" altLang="zh-CN" dirty="0"/>
              <a:t>Pdf = </a:t>
            </a:r>
            <a:r>
              <a:rPr lang="en-US" altLang="zh-CN" dirty="0" err="1"/>
              <a:t>pdf</a:t>
            </a:r>
            <a:r>
              <a:rPr lang="en-US" altLang="zh-CN" baseline="-25000" dirty="0" err="1"/>
              <a:t>disk</a:t>
            </a:r>
            <a:r>
              <a:rPr lang="en-US" altLang="zh-CN" baseline="-25000" dirty="0"/>
              <a:t> </a:t>
            </a:r>
            <a:r>
              <a:rPr lang="en-US" altLang="zh-CN" dirty="0" err="1"/>
              <a:t>pdf</a:t>
            </a:r>
            <a:r>
              <a:rPr lang="en-US" altLang="zh-CN" baseline="-25000" dirty="0" err="1"/>
              <a:t>strategy</a:t>
            </a:r>
            <a:r>
              <a:rPr lang="en-US" altLang="zh-CN" baseline="-25000" dirty="0"/>
              <a:t> </a:t>
            </a:r>
            <a:r>
              <a:rPr lang="en-US" altLang="zh-CN" dirty="0" err="1"/>
              <a:t>pdf</a:t>
            </a:r>
            <a:r>
              <a:rPr lang="en-US" altLang="zh-CN" baseline="-25000" dirty="0" err="1"/>
              <a:t>channel</a:t>
            </a:r>
            <a:r>
              <a:rPr lang="en-US" altLang="zh-CN" baseline="-25000" dirty="0"/>
              <a:t> </a:t>
            </a:r>
            <a:r>
              <a:rPr lang="en-US" altLang="zh-CN" dirty="0"/>
              <a:t>|</a:t>
            </a:r>
            <a:r>
              <a:rPr lang="en-US" altLang="zh-CN" dirty="0" err="1"/>
              <a:t>V•N</a:t>
            </a:r>
            <a:r>
              <a:rPr lang="en-US" altLang="zh-CN" baseline="-25000" dirty="0" err="1"/>
              <a:t>hit</a:t>
            </a:r>
            <a:r>
              <a:rPr lang="en-US" altLang="zh-CN" dirty="0"/>
              <a:t>|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F9EBBA-DB47-4486-A689-3A9EB1D84383}"/>
              </a:ext>
            </a:extLst>
          </p:cNvPr>
          <p:cNvSpPr txBox="1"/>
          <p:nvPr/>
        </p:nvSpPr>
        <p:spPr>
          <a:xfrm>
            <a:off x="3301340" y="529845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策略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4772A9-E610-4D3F-9930-2039FE7374F9}"/>
              </a:ext>
            </a:extLst>
          </p:cNvPr>
          <p:cNvSpPr txBox="1"/>
          <p:nvPr/>
        </p:nvSpPr>
        <p:spPr>
          <a:xfrm>
            <a:off x="3828095" y="3153240"/>
            <a:ext cx="77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策略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66C86700-34DA-4CAF-95A9-EC3DF35D2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5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9"/>
    </mc:Choice>
    <mc:Fallback xmlns="">
      <p:transition spd="slow" advTm="5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124B-0F20-4821-A6F2-5921D942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出射</a:t>
            </a:r>
            <a:r>
              <a:rPr lang="en-US" altLang="zh-CN" b="0" i="0" cap="non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Fresnel transmit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02801-E464-472E-A7C7-5286FE414C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96467" y="2755077"/>
            <a:ext cx="2816070" cy="31172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图像周围有黑边，符合原理，</a:t>
            </a:r>
            <a:r>
              <a:rPr lang="zh-CN" altLang="en-US" cap="none" dirty="0"/>
              <a:t>因为掠射角的</a:t>
            </a:r>
            <a:r>
              <a:rPr lang="en-US" altLang="zh-CN" cap="none" dirty="0"/>
              <a:t>Reflect</a:t>
            </a:r>
            <a:r>
              <a:rPr lang="zh-CN" altLang="en-US" cap="none" dirty="0"/>
              <a:t>很高，</a:t>
            </a:r>
            <a:r>
              <a:rPr lang="en-US" altLang="zh-CN" cap="none" dirty="0"/>
              <a:t>Transmit</a:t>
            </a:r>
            <a:r>
              <a:rPr lang="zh-CN" altLang="en-US" cap="none" dirty="0"/>
              <a:t>很小。要想得到更好的效果，需要配合反射模型。此次项目简单的忽略出射</a:t>
            </a:r>
            <a:r>
              <a:rPr lang="en-US" altLang="zh-CN" cap="none" dirty="0"/>
              <a:t>Ft</a:t>
            </a:r>
            <a:r>
              <a:rPr lang="zh-CN" altLang="en-US" cap="none" dirty="0"/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89032D-C8DF-40AE-B8E8-D8CD5483A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917" y="2755077"/>
            <a:ext cx="3171701" cy="31717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CA59D5-3DB1-4EFE-B016-3509B896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93" y="2755077"/>
            <a:ext cx="3188524" cy="31885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468669-2CBB-4E20-AA92-41518C915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74" y="1779548"/>
            <a:ext cx="8907118" cy="847843"/>
          </a:xfrm>
          <a:prstGeom prst="rect">
            <a:avLst/>
          </a:prstGeom>
          <a:noFill/>
        </p:spPr>
      </p:pic>
      <p:sp>
        <p:nvSpPr>
          <p:cNvPr id="14" name="乘号 13">
            <a:extLst>
              <a:ext uri="{FF2B5EF4-FFF2-40B4-BE49-F238E27FC236}">
                <a16:creationId xmlns:a16="http://schemas.microsoft.com/office/drawing/2014/main" id="{34835429-949F-43AC-916B-9E5AABC59824}"/>
              </a:ext>
            </a:extLst>
          </p:cNvPr>
          <p:cNvSpPr/>
          <p:nvPr/>
        </p:nvSpPr>
        <p:spPr>
          <a:xfrm>
            <a:off x="3997997" y="1581845"/>
            <a:ext cx="1915568" cy="12547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8952A79-2834-4B57-975B-99FA53A10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948A525F-31CC-4C61-A973-37228C7D89F7}"/>
              </a:ext>
            </a:extLst>
          </p:cNvPr>
          <p:cNvSpPr/>
          <p:nvPr/>
        </p:nvSpPr>
        <p:spPr>
          <a:xfrm>
            <a:off x="3649713" y="4071396"/>
            <a:ext cx="978408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去掉</a:t>
            </a:r>
            <a:r>
              <a:rPr lang="en-US" altLang="zh-CN" dirty="0">
                <a:solidFill>
                  <a:schemeClr val="tx1"/>
                </a:solidFill>
              </a:rPr>
              <a:t>Ft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3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85"/>
    </mc:Choice>
    <mc:Fallback xmlns="">
      <p:transition spd="slow" advTm="22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6718AEF9-A663-43C1-9035-776A6440C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210" y="1848229"/>
            <a:ext cx="4134267" cy="41342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7A7347F-323B-4439-99DE-E9C0673A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66726"/>
          </a:xfrm>
        </p:spPr>
        <p:txBody>
          <a:bodyPr/>
          <a:lstStyle/>
          <a:p>
            <a:r>
              <a:rPr lang="zh-CN" altLang="en-US" dirty="0"/>
              <a:t>最终效果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8145F-73D8-42BC-866A-8872A99985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2205" y="6145480"/>
            <a:ext cx="10363826" cy="3285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CN" altLang="en-US" dirty="0"/>
              <a:t>参考图片来自：</a:t>
            </a:r>
            <a:r>
              <a:rPr lang="en-US" altLang="zh-CN" b="0" i="0" cap="non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Christensen, Per H., and Brent Burley. </a:t>
            </a:r>
            <a:r>
              <a:rPr lang="en-US" altLang="zh-CN" b="0" i="1" u="sng" cap="none" dirty="0">
                <a:solidFill>
                  <a:srgbClr val="404040"/>
                </a:solidFill>
                <a:effectLst/>
                <a:latin typeface="Lato" panose="020F0502020204030203" pitchFamily="34" charset="0"/>
                <a:hlinkClick r:id="rId5"/>
              </a:rPr>
              <a:t>“Approximate reﬂectance profiles for efficient subsurface scattering.”</a:t>
            </a:r>
            <a:r>
              <a:rPr lang="en-US" altLang="zh-CN" b="0" i="0" cap="non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Technical Report 15-04, Pixar, 2015.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726AA3-8DE4-420D-A03A-2DBFD4427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083" y="3998713"/>
            <a:ext cx="1983783" cy="198378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5E3236-86FE-4DD8-923E-0389228EA0DB}"/>
              </a:ext>
            </a:extLst>
          </p:cNvPr>
          <p:cNvSpPr txBox="1"/>
          <p:nvPr/>
        </p:nvSpPr>
        <p:spPr>
          <a:xfrm>
            <a:off x="3546207" y="5509990"/>
            <a:ext cx="31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大理石，</a:t>
            </a:r>
            <a:r>
              <a:rPr lang="en-US" altLang="zh-CN" dirty="0">
                <a:solidFill>
                  <a:schemeClr val="bg1"/>
                </a:solidFill>
              </a:rPr>
              <a:t>1024ssp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预计算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4437AA-45B7-4AD9-B9D7-5E983BF33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475" y="1848228"/>
            <a:ext cx="4123568" cy="41342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DBE7C4-13A7-4519-B209-72492EAD771E}"/>
              </a:ext>
            </a:extLst>
          </p:cNvPr>
          <p:cNvSpPr txBox="1"/>
          <p:nvPr/>
        </p:nvSpPr>
        <p:spPr>
          <a:xfrm>
            <a:off x="7253057" y="5509990"/>
            <a:ext cx="273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大理石，</a:t>
            </a:r>
            <a:r>
              <a:rPr lang="en-US" altLang="zh-CN" dirty="0">
                <a:solidFill>
                  <a:schemeClr val="bg1"/>
                </a:solidFill>
              </a:rPr>
              <a:t>1024ssp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MIS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F69AC7-7095-48E9-B60C-30ADAF6B7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081" y="1848228"/>
            <a:ext cx="1983783" cy="1983783"/>
          </a:xfrm>
          <a:prstGeom prst="rect">
            <a:avLst/>
          </a:prstGeom>
        </p:spPr>
      </p:pic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60E25498-6911-44AC-BD0A-8463ECFAA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2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34"/>
    </mc:Choice>
    <mc:Fallback xmlns="">
      <p:transition spd="slow" advTm="25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TM04033925[[fn=水滴]]</Template>
  <TotalTime>507</TotalTime>
  <Words>450</Words>
  <Application>Microsoft Office PowerPoint</Application>
  <PresentationFormat>宽屏</PresentationFormat>
  <Paragraphs>58</Paragraphs>
  <Slides>10</Slides>
  <Notes>0</Notes>
  <HiddenSlides>0</HiddenSlides>
  <MMClips>10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Arial</vt:lpstr>
      <vt:lpstr>Lato</vt:lpstr>
      <vt:lpstr>Lucida Fax</vt:lpstr>
      <vt:lpstr>Open Sans</vt:lpstr>
      <vt:lpstr>Tw Cen MT</vt:lpstr>
      <vt:lpstr>水滴</vt:lpstr>
      <vt:lpstr>Games 101 大作业  次表面散射</vt:lpstr>
      <vt:lpstr>求表面所有点对出射点的贡献</vt:lpstr>
      <vt:lpstr>Normalized Diffusion</vt:lpstr>
      <vt:lpstr>dmfp as parameter</vt:lpstr>
      <vt:lpstr>投射采样法</vt:lpstr>
      <vt:lpstr>Inverse Sampling</vt:lpstr>
      <vt:lpstr>Multiple Importance Sampling</vt:lpstr>
      <vt:lpstr>出射Fresnel transmit</vt:lpstr>
      <vt:lpstr>最终效果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小奈 陈</dc:creator>
  <cp:lastModifiedBy>小奈 陈</cp:lastModifiedBy>
  <cp:revision>81</cp:revision>
  <dcterms:created xsi:type="dcterms:W3CDTF">2021-09-18T09:15:42Z</dcterms:created>
  <dcterms:modified xsi:type="dcterms:W3CDTF">2021-09-19T08:28:42Z</dcterms:modified>
</cp:coreProperties>
</file>